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80" r:id="rId5"/>
    <p:sldId id="272" r:id="rId6"/>
    <p:sldId id="278" r:id="rId7"/>
    <p:sldId id="282" r:id="rId8"/>
    <p:sldId id="28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sv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70A1-8B7A-2955-B17E-CC24B176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08C4D-1F82-F777-8848-641AB7950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5084C-4CE9-1B7E-F324-3B2CE3173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9BF1F-F4F1-8F91-64BE-598C3F13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39158-A401-1A21-A368-D5DE0D2C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7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8D9D2-8F90-48FA-1265-2F3427C5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663CED-0D45-3D6A-DD06-4B2E4AA53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10520-DB27-C006-516A-589C11ACD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7E76C-6C89-3F94-6596-8AE5FEB0C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EB7D9-E1B3-3D06-4B94-7132F3CB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6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82361B-E48B-E539-779A-33A93A070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986D3-0851-708C-C076-286A8ABF5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4617E-7A61-1176-9701-D653E4B0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696A5-CD9A-F4BA-8CE5-6E4FEEED8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B9F99-5596-F1A3-13A5-2DC4C64D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1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7146-D1F8-8CA3-9D0B-76F5FFA57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7EC4A-556E-ABF8-28AC-EF84C5536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F3363-22F3-6BDE-EF71-D556AB603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8F073-F076-D2C5-C026-4451064D3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CB4C-FFB8-F2E4-E4CD-5F55A68A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8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9C62-8C8F-7FFC-F06C-295CB893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3D092-D8D6-184B-50D7-261B4F0DD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CC78C-E8C2-A707-E276-728652C0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EB7BA-FFE1-1008-D39A-761316850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80420-36C4-5456-9E0B-BCD829A6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32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54061-30A7-25C7-3DF4-EA541B19E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792B-44BA-23C8-F9B2-480B7D3DD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2F21D-E4CD-B7E3-66DE-A760C7FBB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C2716-32E3-F638-738D-2BBAE91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67936-FCA5-032B-BA6E-626C92270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BDE5F-1886-E142-B762-B7217880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1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9C56-E6DE-37D4-43D3-C5879883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9A6CD-753F-39C2-5FE2-02A3855D2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79698-95EA-B956-F81F-F70B3598A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35728D-BD14-C018-4C4F-3792B1959F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58895-5EDA-D515-1DA9-C95DAFA0A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E7ED2-9308-EC30-B513-6E4CB6403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15BDBB-E0E2-0C51-F74B-924EC264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98813-5664-5B7A-A90A-2D31716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1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8529-E505-B102-6B6D-EB77A3B5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A694F-C6A5-4701-0D21-05B615CE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6CEEB-6833-AF56-B26B-ABF57EA8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D20BD-1922-785E-8A50-E66BD1EF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4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5EB2F5-5D3E-5F44-D991-0AF17F979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E05416-90A0-D5A9-137B-F920D0B88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8DA632-DBF9-4D2F-417E-9A3B85DB6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96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7232B-250D-15FB-1467-D8EBF6744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E213-4926-90C9-57B8-169470D76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0EF3ED-EB6E-79B8-5F7A-195FCE811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C1B1F-8A41-E669-4936-CCEAE47D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472D3-8242-1431-031A-28428595F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3A0106-B27E-A63D-762B-E38F415C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09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D59-F994-2F67-0839-754F57416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0BC797-B65A-1791-B8B5-B0ECBF9C7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19BAA-FB0C-1435-23F3-B48656DC44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AEAB8-0952-1F3E-2AE8-5F9D5F1E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0510F-8055-EC6B-6C69-AAADCE27F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E1BB5-4218-C106-10A6-B91F4A1B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02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597B2-6996-C7DF-F4F5-34E38DDD7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DF83A-8FC8-252C-F897-694C4E51A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E3B89-3179-8E38-6C47-EC98B34EC8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5BF3AC-D294-41F1-BAB6-E7D8AE2E08CB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B252E-6194-E6C3-3068-939337499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E06FB-1ADC-0EE6-AE2E-D51D08269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41C72A-E82B-4226-AC36-CCE96CE6E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12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ompetitions/house-prices-advanced-regression-techniques/dat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vS2triCgOY" TargetMode="External"/><Relationship Id="rId2" Type="http://schemas.openxmlformats.org/officeDocument/2006/relationships/hyperlink" Target="https://www.youtube.com/watch?v=zPG4NjIkCj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code/erick5/predicting-house-prices-with-machine-learning" TargetMode="External"/><Relationship Id="rId5" Type="http://schemas.openxmlformats.org/officeDocument/2006/relationships/hyperlink" Target="https://www.youtube.com/watch?v=r-txC-dpI-E" TargetMode="External"/><Relationship Id="rId4" Type="http://schemas.openxmlformats.org/officeDocument/2006/relationships/hyperlink" Target="https://www.youtube.com/watch?v=w2FKXOa0HG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hemical Compounds">
            <a:extLst>
              <a:ext uri="{FF2B5EF4-FFF2-40B4-BE49-F238E27FC236}">
                <a16:creationId xmlns:a16="http://schemas.microsoft.com/office/drawing/2014/main" id="{CFC71F63-814D-9A8C-8C65-51747B7914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168CC-8A02-860E-21E5-9C7A274C6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Introduction to AI/ML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B61EA-2CFF-B4DC-50D5-08F3B7A22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Week 2</a:t>
            </a:r>
          </a:p>
          <a:p>
            <a:r>
              <a:rPr lang="en-US" dirty="0">
                <a:solidFill>
                  <a:srgbClr val="FFFFFF"/>
                </a:solidFill>
              </a:rPr>
              <a:t>10 Pearls</a:t>
            </a:r>
          </a:p>
        </p:txBody>
      </p:sp>
    </p:spTree>
    <p:extLst>
      <p:ext uri="{BB962C8B-B14F-4D97-AF65-F5344CB8AC3E}">
        <p14:creationId xmlns:p14="http://schemas.microsoft.com/office/powerpoint/2010/main" val="67172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0A7A3F-5B71-6A21-9EF0-FF84D44A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dirty="0"/>
              <a:t>Week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79210-4457-5C7A-F0D7-C5454A3FE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 fontScale="55000" lnSpcReduction="20000"/>
          </a:bodyPr>
          <a:lstStyle/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endParaRPr lang="en-US" sz="3400" kern="100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Quiz!!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Difference between classification and regression 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Introduction to BIAS versus VARIANCE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Continue with linear regression – code walkthrough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Understand the advantage of techniques like bagging, etc.</a:t>
            </a:r>
            <a:endParaRPr lang="en-US" sz="5100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Homework!</a:t>
            </a:r>
          </a:p>
          <a:p>
            <a:pPr marL="74295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</a:pPr>
            <a:r>
              <a:rPr lang="en-US" sz="3400" kern="100" dirty="0">
                <a:latin typeface="Aptos" panose="020B0004020202020204" pitchFamily="34" charset="0"/>
                <a:cs typeface="Arial" panose="020B0604020202020204" pitchFamily="34" charset="0"/>
              </a:rPr>
              <a:t>Quiz!!</a:t>
            </a:r>
          </a:p>
          <a:p>
            <a:endParaRPr lang="en-US" sz="2000" dirty="0"/>
          </a:p>
        </p:txBody>
      </p:sp>
      <p:pic>
        <p:nvPicPr>
          <p:cNvPr id="5" name="Picture 4" descr="An abstract design with lines and financial symbols">
            <a:extLst>
              <a:ext uri="{FF2B5EF4-FFF2-40B4-BE49-F238E27FC236}">
                <a16:creationId xmlns:a16="http://schemas.microsoft.com/office/drawing/2014/main" id="{1E2EE53E-D8CD-55B4-1F90-5D6D014D3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33" r="24625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1058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E61B563-A4B2-5783-81AF-A2A053D74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352229"/>
            <a:ext cx="12192000" cy="1519356"/>
            <a:chOff x="0" y="-29768"/>
            <a:chExt cx="12202174" cy="15193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633BBC-8C60-7DC4-F0CC-CE3225109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C98078-F2A2-725C-ED61-320B63B69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289101" y="-1429602"/>
              <a:ext cx="1507122" cy="4319024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CD4C03-24F0-57A9-530E-8F2ABABDC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880884" y="-2910652"/>
              <a:ext cx="1519356" cy="7281123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  <a:alpha val="70000"/>
                  </a:schemeClr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4FA9E7-436D-5E54-F1E6-246C4727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9902"/>
            <a:ext cx="6924026" cy="913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Quiz!!</a:t>
            </a:r>
          </a:p>
        </p:txBody>
      </p:sp>
      <p:pic>
        <p:nvPicPr>
          <p:cNvPr id="19" name="Picture 18" descr="Figura humana de madera">
            <a:extLst>
              <a:ext uri="{FF2B5EF4-FFF2-40B4-BE49-F238E27FC236}">
                <a16:creationId xmlns:a16="http://schemas.microsoft.com/office/drawing/2014/main" id="{56487558-A76A-D4CD-90F0-6AB911823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233"/>
          <a:stretch/>
        </p:blipFill>
        <p:spPr>
          <a:xfrm>
            <a:off x="1" y="10"/>
            <a:ext cx="12191998" cy="535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768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611F7-2FA8-344F-BD87-B9E720A70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A38C-15F3-522D-5917-97F7FF500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Animation – poor fit</a:t>
            </a:r>
          </a:p>
          <a:p>
            <a:r>
              <a:rPr lang="en-US" dirty="0"/>
              <a:t>Animation – good fit</a:t>
            </a:r>
          </a:p>
          <a:p>
            <a:r>
              <a:rPr lang="en-US" dirty="0"/>
              <a:t>Show detailed linear regression calculation</a:t>
            </a:r>
          </a:p>
          <a:p>
            <a:r>
              <a:rPr lang="en-US" dirty="0"/>
              <a:t>Run linear regression with Kaggle data (R squared is .48) </a:t>
            </a:r>
          </a:p>
          <a:p>
            <a:r>
              <a:rPr lang="en-US" dirty="0"/>
              <a:t>Run Kaggle code</a:t>
            </a:r>
          </a:p>
          <a:p>
            <a:pPr lvl="1"/>
            <a:r>
              <a:rPr lang="en-US" dirty="0">
                <a:hlinkClick r:id="rId2"/>
              </a:rPr>
              <a:t>https://www.kaggle.com/competitions/house-prices-advanced-regression-techniques/data</a:t>
            </a:r>
            <a:endParaRPr lang="en-US" dirty="0"/>
          </a:p>
          <a:p>
            <a:pPr lvl="1"/>
            <a:r>
              <a:rPr lang="en-US" dirty="0"/>
              <a:t>Leaderboard-&gt;https://www.kaggle.com/competitions/house-prices-advanced-regression-techniques/leaderboard</a:t>
            </a:r>
          </a:p>
          <a:p>
            <a:pPr lvl="1"/>
            <a:r>
              <a:rPr lang="en-US" dirty="0"/>
              <a:t>Code-&gt;https://www.kaggle.com/code/codecoder/house-prices-regression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CB169-717F-5997-8B54-608FD629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Lab time</a:t>
            </a:r>
          </a:p>
        </p:txBody>
      </p:sp>
      <p:grpSp>
        <p:nvGrpSpPr>
          <p:cNvPr id="12" name="Graphic 38">
            <a:extLst>
              <a:ext uri="{FF2B5EF4-FFF2-40B4-BE49-F238E27FC236}">
                <a16:creationId xmlns:a16="http://schemas.microsoft.com/office/drawing/2014/main" id="{9742E72B-7FDB-4BC3-84CE-9A8675647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6583" y="975545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E41CB4E-1ACC-413B-9806-FF276C0F0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9B54E44-06C0-461C-A803-0F535321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09645E15-CD1B-4EAA-B2F2-D41E53C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C571069-A359-469A-98CD-9458DBAA0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Check List">
            <a:extLst>
              <a:ext uri="{FF2B5EF4-FFF2-40B4-BE49-F238E27FC236}">
                <a16:creationId xmlns:a16="http://schemas.microsoft.com/office/drawing/2014/main" id="{E2F0E57F-16B5-F040-F10D-0F08EAD14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5148" y="1820334"/>
            <a:ext cx="3217333" cy="3217333"/>
          </a:xfrm>
          <a:prstGeom prst="rect">
            <a:avLst/>
          </a:prstGeom>
        </p:spPr>
      </p:pic>
      <p:grpSp>
        <p:nvGrpSpPr>
          <p:cNvPr id="20" name="Graphic 4">
            <a:extLst>
              <a:ext uri="{FF2B5EF4-FFF2-40B4-BE49-F238E27FC236}">
                <a16:creationId xmlns:a16="http://schemas.microsoft.com/office/drawing/2014/main" id="{A61BDD87-32CE-4DE2-AAE1-62C2F4793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4903343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F0F3645-6645-44FD-A4C7-06D41C099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5458736-D4A2-40D4-9420-C40AEB2AB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68FA6A4-209B-443A-9CF2-FFDC90EC3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EB0A6C9-E0F4-403E-8FB7-5FF4F1F64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DA5950E-75DA-4E34-99EB-89825487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F609E6F-709D-42D6-8E54-91E37E2B1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C4707FB-9E68-4EBA-A4E0-4516F1506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99771A-5CA8-4CCE-B4F5-FE8C20379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1D636C-9A38-466B-BD92-39795F493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99F3BD6-49A2-4D64-A3C0-8EFCEF9D9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ABC753B-C028-4FCD-9D53-2BDBB2644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A8F316F-3B46-4F37-AB8C-E69368303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636F8A8-BD35-4E0B-901B-1589A0534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74CF-D5C7-2A70-7FAE-E27A2B018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Anyone struggling to run the code?</a:t>
            </a:r>
          </a:p>
          <a:p>
            <a:r>
              <a:rPr lang="en-US">
                <a:solidFill>
                  <a:schemeClr val="bg1"/>
                </a:solidFill>
              </a:rPr>
              <a:t>Ping me anytime to take help but give me 24 hours to get back to you</a:t>
            </a:r>
          </a:p>
          <a:p>
            <a:r>
              <a:rPr lang="en-US">
                <a:solidFill>
                  <a:schemeClr val="bg1"/>
                </a:solidFill>
              </a:rPr>
              <a:t>How chatgpt can help?</a:t>
            </a:r>
          </a:p>
        </p:txBody>
      </p:sp>
    </p:spTree>
    <p:extLst>
      <p:ext uri="{BB962C8B-B14F-4D97-AF65-F5344CB8AC3E}">
        <p14:creationId xmlns:p14="http://schemas.microsoft.com/office/powerpoint/2010/main" val="2074809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oja de respuestas de prueba de burbujas y lápiz">
            <a:extLst>
              <a:ext uri="{FF2B5EF4-FFF2-40B4-BE49-F238E27FC236}">
                <a16:creationId xmlns:a16="http://schemas.microsoft.com/office/drawing/2014/main" id="{F51A3882-D1D8-B77C-5AD7-642BD695FE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06" b="16863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C1F972-3190-69D3-9D74-7D964DCD0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Quiz!!</a:t>
            </a:r>
          </a:p>
        </p:txBody>
      </p:sp>
    </p:spTree>
    <p:extLst>
      <p:ext uri="{BB962C8B-B14F-4D97-AF65-F5344CB8AC3E}">
        <p14:creationId xmlns:p14="http://schemas.microsoft.com/office/powerpoint/2010/main" val="2571322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B3FFB-694D-9250-4ADD-6EF537EF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5AC9-04B1-1278-9CE9-D7251F505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more research on the Kaggle data for property prices</a:t>
            </a:r>
          </a:p>
          <a:p>
            <a:r>
              <a:rPr lang="en-US" dirty="0"/>
              <a:t>Can we improve the result from .48 accuracy?</a:t>
            </a:r>
          </a:p>
          <a:p>
            <a:r>
              <a:rPr lang="en-US" dirty="0"/>
              <a:t>For the link in the references (under Kaggle), when you run it, you get a mean squared error of 790,918,976.  Is </a:t>
            </a:r>
            <a:r>
              <a:rPr lang="en-US"/>
              <a:t>this acceptable?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15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EA93-5600-B7C1-0305-3154A43D1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AE6EC-4452-8569-1F59-404389BD2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Linear and multi linear regression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Introduction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: https://www.youtube.com/watch?v=zPG4NjIkCjc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Least square method: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https://www.youtube.com/watch?v=JvS2triCgOY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(8.5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R-square method: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https://www.youtube.com/watch?v=w2FKXOa0HGA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(7.5 min video)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Mean square error: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https://www.youtube.com/watch?v=r-txC-dpI-E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(3.5 min video)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800" u="sng" kern="100" dirty="0">
              <a:solidFill>
                <a:srgbClr val="0000FF"/>
              </a:solidFill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2200" u="sng" kern="100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Kaggle: </a:t>
            </a:r>
            <a:endParaRPr lang="en-US" sz="2600" u="sng" kern="100" dirty="0">
              <a:solidFill>
                <a:srgbClr val="0000FF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700" dirty="0">
                <a:hlinkClick r:id="rId6"/>
              </a:rPr>
              <a:t>Predicting House Prices with Machine Learning | Kaggle</a:t>
            </a:r>
            <a:endParaRPr lang="en-US" sz="22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3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303</Words>
  <Application>Microsoft Office PowerPoint</Application>
  <PresentationFormat>Widescreen</PresentationFormat>
  <Paragraphs>42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Courier New</vt:lpstr>
      <vt:lpstr>Office Theme</vt:lpstr>
      <vt:lpstr>Introduction to AI/ML</vt:lpstr>
      <vt:lpstr>Week 3</vt:lpstr>
      <vt:lpstr>Quiz!!</vt:lpstr>
      <vt:lpstr>Linear Regression</vt:lpstr>
      <vt:lpstr>Lab time</vt:lpstr>
      <vt:lpstr>Quiz!!</vt:lpstr>
      <vt:lpstr>Home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Ansar Muhammad</dc:creator>
  <cp:lastModifiedBy>Ansar Muhammad</cp:lastModifiedBy>
  <cp:revision>87</cp:revision>
  <dcterms:created xsi:type="dcterms:W3CDTF">2024-01-10T07:18:45Z</dcterms:created>
  <dcterms:modified xsi:type="dcterms:W3CDTF">2024-02-06T14:24:19Z</dcterms:modified>
</cp:coreProperties>
</file>

<file path=docProps/thumbnail.jpeg>
</file>